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8288000" cy="10287000"/>
  <p:notesSz cx="6858000" cy="9144000"/>
  <p:embeddedFontLst>
    <p:embeddedFont>
      <p:font typeface="游ゴシック" panose="020B0400000000000000" pitchFamily="50" charset="-128"/>
      <p:regular r:id="rId6"/>
      <p:bold r:id="rId7"/>
    </p:embeddedFont>
    <p:embeddedFont>
      <p:font typeface="Arial MT Pro" panose="020B0600070205080204" charset="0"/>
      <p:regular r:id="rId8"/>
    </p:embeddedFont>
    <p:embeddedFont>
      <p:font typeface="Arimo" panose="020B0600070205080204" charset="0"/>
      <p:regular r:id="rId9"/>
    </p:embeddedFont>
    <p:embeddedFont>
      <p:font typeface="Arimo Bold" panose="020B0600070205080204" charset="0"/>
      <p:regular r:id="rId10"/>
    </p:embeddedFont>
    <p:embeddedFont>
      <p:font typeface="Noto Sans JP Bold" panose="020B0200000000000000" pitchFamily="50" charset="-128"/>
      <p:regular r:id="rId11"/>
      <p:bold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>
        <p:scale>
          <a:sx n="66" d="100"/>
          <a:sy n="66" d="100"/>
        </p:scale>
        <p:origin x="859" y="-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theme" Target="theme/theme1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BC7F58-A78D-4148-AD39-B56EFBF94DEB}" type="datetimeFigureOut">
              <a:rPr kumimoji="1" lang="ja-JP" altLang="en-US" smtClean="0"/>
              <a:t>2026/1/6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24D63B-44CB-4FFD-AA59-9B01B14EB3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6987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15.png"/><Relationship Id="rId3" Type="http://schemas.openxmlformats.org/officeDocument/2006/relationships/image" Target="../media/image2.svg"/><Relationship Id="rId7" Type="http://schemas.openxmlformats.org/officeDocument/2006/relationships/image" Target="../media/image9.png"/><Relationship Id="rId12" Type="http://schemas.openxmlformats.org/officeDocument/2006/relationships/image" Target="../media/image14.svg"/><Relationship Id="rId2" Type="http://schemas.openxmlformats.org/officeDocument/2006/relationships/image" Target="../media/image1.png"/><Relationship Id="rId16" Type="http://schemas.microsoft.com/office/2007/relationships/hdphoto" Target="../media/hdphoto1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svg"/><Relationship Id="rId4" Type="http://schemas.openxmlformats.org/officeDocument/2006/relationships/image" Target="../media/image3.png"/><Relationship Id="rId9" Type="http://schemas.openxmlformats.org/officeDocument/2006/relationships/image" Target="../media/image11.png"/><Relationship Id="rId14" Type="http://schemas.openxmlformats.org/officeDocument/2006/relationships/image" Target="../media/image1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59996" y="1011458"/>
            <a:ext cx="17568866" cy="57602"/>
          </a:xfrm>
          <a:custGeom>
            <a:avLst/>
            <a:gdLst/>
            <a:ahLst/>
            <a:cxnLst/>
            <a:rect l="l" t="t" r="r" b="b"/>
            <a:pathLst>
              <a:path w="17568866" h="57602">
                <a:moveTo>
                  <a:pt x="0" y="0"/>
                </a:moveTo>
                <a:lnTo>
                  <a:pt x="17568866" y="0"/>
                </a:lnTo>
                <a:lnTo>
                  <a:pt x="17568866" y="57602"/>
                </a:lnTo>
                <a:lnTo>
                  <a:pt x="0" y="5760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Freeform 3"/>
          <p:cNvSpPr/>
          <p:nvPr/>
        </p:nvSpPr>
        <p:spPr>
          <a:xfrm>
            <a:off x="15802402" y="288000"/>
            <a:ext cx="2126450" cy="454250"/>
          </a:xfrm>
          <a:custGeom>
            <a:avLst/>
            <a:gdLst/>
            <a:ahLst/>
            <a:cxnLst/>
            <a:rect l="l" t="t" r="r" b="b"/>
            <a:pathLst>
              <a:path w="2126450" h="454250">
                <a:moveTo>
                  <a:pt x="0" y="0"/>
                </a:moveTo>
                <a:lnTo>
                  <a:pt x="2126450" y="0"/>
                </a:lnTo>
                <a:lnTo>
                  <a:pt x="2126450" y="454250"/>
                </a:lnTo>
                <a:lnTo>
                  <a:pt x="0" y="4542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4" b="-4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4" name="Freeform 4"/>
          <p:cNvSpPr/>
          <p:nvPr/>
        </p:nvSpPr>
        <p:spPr>
          <a:xfrm>
            <a:off x="3505200" y="4404601"/>
            <a:ext cx="11056903" cy="5057313"/>
          </a:xfrm>
          <a:custGeom>
            <a:avLst/>
            <a:gdLst/>
            <a:ahLst/>
            <a:cxnLst/>
            <a:rect l="l" t="t" r="r" b="b"/>
            <a:pathLst>
              <a:path w="11301259" h="5057313">
                <a:moveTo>
                  <a:pt x="0" y="0"/>
                </a:moveTo>
                <a:lnTo>
                  <a:pt x="11301259" y="0"/>
                </a:lnTo>
                <a:lnTo>
                  <a:pt x="11301259" y="5057314"/>
                </a:lnTo>
                <a:lnTo>
                  <a:pt x="0" y="50573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19050" cap="sq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/>
          <a:lstStyle/>
          <a:p>
            <a:endParaRPr lang="ja-JP" altLang="en-US" dirty="0"/>
          </a:p>
        </p:txBody>
      </p:sp>
      <p:grpSp>
        <p:nvGrpSpPr>
          <p:cNvPr id="10" name="Group 10"/>
          <p:cNvGrpSpPr/>
          <p:nvPr/>
        </p:nvGrpSpPr>
        <p:grpSpPr>
          <a:xfrm>
            <a:off x="4572001" y="4678569"/>
            <a:ext cx="1600200" cy="345346"/>
            <a:chOff x="0" y="0"/>
            <a:chExt cx="481045" cy="10933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81045" cy="109337"/>
            </a:xfrm>
            <a:custGeom>
              <a:avLst/>
              <a:gdLst/>
              <a:ahLst/>
              <a:cxnLst/>
              <a:rect l="l" t="t" r="r" b="b"/>
              <a:pathLst>
                <a:path w="481045" h="109337">
                  <a:moveTo>
                    <a:pt x="54669" y="0"/>
                  </a:moveTo>
                  <a:lnTo>
                    <a:pt x="426376" y="0"/>
                  </a:lnTo>
                  <a:cubicBezTo>
                    <a:pt x="456569" y="0"/>
                    <a:pt x="481045" y="24476"/>
                    <a:pt x="481045" y="54669"/>
                  </a:cubicBezTo>
                  <a:lnTo>
                    <a:pt x="481045" y="54669"/>
                  </a:lnTo>
                  <a:cubicBezTo>
                    <a:pt x="481045" y="84861"/>
                    <a:pt x="456569" y="109337"/>
                    <a:pt x="426376" y="109337"/>
                  </a:cubicBezTo>
                  <a:lnTo>
                    <a:pt x="54669" y="109337"/>
                  </a:lnTo>
                  <a:cubicBezTo>
                    <a:pt x="24476" y="109337"/>
                    <a:pt x="0" y="84861"/>
                    <a:pt x="0" y="54669"/>
                  </a:cubicBezTo>
                  <a:lnTo>
                    <a:pt x="0" y="54669"/>
                  </a:lnTo>
                  <a:cubicBezTo>
                    <a:pt x="0" y="24476"/>
                    <a:pt x="24476" y="0"/>
                    <a:pt x="5466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rnd">
              <a:solidFill>
                <a:srgbClr val="FF0000"/>
              </a:solidFill>
              <a:prstDash val="solid"/>
              <a:round/>
            </a:ln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481045" cy="15696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40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6920553" y="4404601"/>
            <a:ext cx="1156648" cy="345346"/>
            <a:chOff x="0" y="0"/>
            <a:chExt cx="342449" cy="10039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42449" cy="100395"/>
            </a:xfrm>
            <a:custGeom>
              <a:avLst/>
              <a:gdLst/>
              <a:ahLst/>
              <a:cxnLst/>
              <a:rect l="l" t="t" r="r" b="b"/>
              <a:pathLst>
                <a:path w="342449" h="100395">
                  <a:moveTo>
                    <a:pt x="50198" y="0"/>
                  </a:moveTo>
                  <a:lnTo>
                    <a:pt x="292251" y="0"/>
                  </a:lnTo>
                  <a:cubicBezTo>
                    <a:pt x="305564" y="0"/>
                    <a:pt x="318332" y="5289"/>
                    <a:pt x="327746" y="14703"/>
                  </a:cubicBezTo>
                  <a:cubicBezTo>
                    <a:pt x="337160" y="24116"/>
                    <a:pt x="342449" y="36884"/>
                    <a:pt x="342449" y="50198"/>
                  </a:cubicBezTo>
                  <a:lnTo>
                    <a:pt x="342449" y="50198"/>
                  </a:lnTo>
                  <a:cubicBezTo>
                    <a:pt x="342449" y="77921"/>
                    <a:pt x="319974" y="100395"/>
                    <a:pt x="292251" y="100395"/>
                  </a:cubicBezTo>
                  <a:lnTo>
                    <a:pt x="50198" y="100395"/>
                  </a:lnTo>
                  <a:cubicBezTo>
                    <a:pt x="22474" y="100395"/>
                    <a:pt x="0" y="77921"/>
                    <a:pt x="0" y="50198"/>
                  </a:cubicBezTo>
                  <a:lnTo>
                    <a:pt x="0" y="50198"/>
                  </a:lnTo>
                  <a:cubicBezTo>
                    <a:pt x="0" y="22474"/>
                    <a:pt x="22474" y="0"/>
                    <a:pt x="50198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rnd">
              <a:solidFill>
                <a:srgbClr val="FF0000"/>
              </a:solidFill>
              <a:prstDash val="solid"/>
              <a:round/>
            </a:ln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342449" cy="148020"/>
            </a:xfrm>
            <a:prstGeom prst="rect">
              <a:avLst/>
            </a:prstGeom>
            <a:ln w="57150">
              <a:noFill/>
            </a:ln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40"/>
                </a:lnSpc>
              </a:pPr>
              <a:endParaRPr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356450" y="9792425"/>
            <a:ext cx="8818575" cy="42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79"/>
              </a:lnSpc>
            </a:pPr>
            <a:r>
              <a:rPr lang="en-US" sz="1399">
                <a:solidFill>
                  <a:srgbClr val="777777"/>
                </a:solidFill>
                <a:latin typeface="Arimo"/>
                <a:ea typeface="Arimo"/>
                <a:cs typeface="Arimo"/>
                <a:sym typeface="Arimo"/>
              </a:rPr>
              <a:t>©Cloud CIRCUS Inc, All Rights Reserved. | CONFIDENTIAL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56450" y="278475"/>
            <a:ext cx="17216775" cy="448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55"/>
              </a:lnSpc>
            </a:pPr>
            <a:r>
              <a:rPr lang="ja-JP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カスタマイズの案内</a:t>
            </a:r>
            <a:endParaRPr lang="en-US" sz="2879" b="1" dirty="0">
              <a:solidFill>
                <a:schemeClr val="tx1">
                  <a:lumMod val="85000"/>
                  <a:lumOff val="15000"/>
                </a:schemeClr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7036341" y="9370234"/>
            <a:ext cx="911550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400"/>
              </a:lnSpc>
            </a:pPr>
            <a:r>
              <a:rPr lang="en-US" sz="2000" dirty="0">
                <a:solidFill>
                  <a:srgbClr val="595959"/>
                </a:solidFill>
                <a:latin typeface="Arial MT Pro"/>
                <a:ea typeface="Arial MT Pro"/>
                <a:cs typeface="Arial MT Pro"/>
                <a:sym typeface="Arial MT Pro"/>
              </a:rPr>
              <a:t>‹1›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DF2762E8-0B95-C875-A9E6-09B06B117F96}"/>
              </a:ext>
            </a:extLst>
          </p:cNvPr>
          <p:cNvSpPr txBox="1"/>
          <p:nvPr/>
        </p:nvSpPr>
        <p:spPr>
          <a:xfrm>
            <a:off x="1756400" y="1409700"/>
            <a:ext cx="14775199" cy="26059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mo" panose="020B0600070205080204" charset="0"/>
                <a:ea typeface="Arimo" panose="020B0600070205080204" charset="0"/>
                <a:cs typeface="Arimo" panose="020B0600070205080204" charset="0"/>
              </a:rPr>
              <a:t>3</a:t>
            </a:r>
            <a:r>
              <a:rPr kumimoji="1" lang="ja-JP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mo" panose="020B0600070205080204" charset="0"/>
                <a:cs typeface="Arimo" panose="020B0600070205080204" charset="0"/>
              </a:rPr>
              <a:t>枚目にある素材一覧のカスタマイズ方法について、</a:t>
            </a:r>
            <a:endParaRPr kumimoji="1" lang="en-US" altLang="ja-JP" sz="2400" b="1" dirty="0">
              <a:solidFill>
                <a:schemeClr val="tx1">
                  <a:lumMod val="75000"/>
                  <a:lumOff val="25000"/>
                </a:schemeClr>
              </a:solidFill>
              <a:latin typeface="Arimo" panose="020B0600070205080204" charset="0"/>
              <a:cs typeface="Arimo" panose="020B0600070205080204" charset="0"/>
            </a:endParaRPr>
          </a:p>
          <a:p>
            <a:r>
              <a:rPr kumimoji="1" lang="en-US" altLang="ja-JP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mo" panose="020B0600070205080204" charset="0"/>
                <a:cs typeface="Arimo" panose="020B0600070205080204" charset="0"/>
              </a:rPr>
              <a:t>PowerPoint</a:t>
            </a:r>
            <a:r>
              <a:rPr kumimoji="1" lang="ja-JP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mo" panose="020B0600070205080204" charset="0"/>
                <a:cs typeface="Arimo" panose="020B0600070205080204" charset="0"/>
              </a:rPr>
              <a:t>で以下の編集が可能です。</a:t>
            </a:r>
            <a:endParaRPr kumimoji="1" lang="en-US" altLang="ja-JP" sz="2400" b="1" dirty="0">
              <a:solidFill>
                <a:schemeClr val="tx1">
                  <a:lumMod val="75000"/>
                  <a:lumOff val="25000"/>
                </a:schemeClr>
              </a:solidFill>
              <a:latin typeface="Arimo" panose="020B0600070205080204" charset="0"/>
              <a:cs typeface="Arimo" panose="020B0600070205080204" charset="0"/>
            </a:endParaRPr>
          </a:p>
          <a:p>
            <a:endParaRPr kumimoji="1" lang="en-US" altLang="ja-JP" sz="2400" b="1" dirty="0">
              <a:solidFill>
                <a:schemeClr val="tx1">
                  <a:lumMod val="75000"/>
                  <a:lumOff val="25000"/>
                </a:schemeClr>
              </a:solidFill>
              <a:latin typeface="Arimo" panose="020B0600070205080204" charset="0"/>
              <a:cs typeface="Arimo" panose="020B0600070205080204" charset="0"/>
            </a:endParaRPr>
          </a:p>
          <a:p>
            <a:r>
              <a:rPr kumimoji="1" lang="ja-JP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mo" panose="020B0600070205080204" charset="0"/>
                <a:cs typeface="Arimo" panose="020B0600070205080204" charset="0"/>
              </a:rPr>
              <a:t>■操作説明のポイント</a:t>
            </a:r>
            <a:endParaRPr kumimoji="1" lang="en-US" altLang="ja-JP" sz="2400" b="1" dirty="0">
              <a:solidFill>
                <a:schemeClr val="tx1">
                  <a:lumMod val="75000"/>
                  <a:lumOff val="25000"/>
                </a:schemeClr>
              </a:solidFill>
              <a:latin typeface="Arimo" panose="020B0600070205080204" charset="0"/>
              <a:cs typeface="Arimo" panose="020B0600070205080204" charset="0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mo" panose="020B0600070205080204" charset="0"/>
                <a:cs typeface="Arimo" panose="020B0600070205080204" charset="0"/>
              </a:rPr>
              <a:t>・テキストの変更：ボタン内の文字をダブルクリックして書き換えます。</a:t>
            </a:r>
            <a:endParaRPr kumimoji="1" lang="en-US" altLang="ja-JP" sz="2400" b="1" dirty="0">
              <a:solidFill>
                <a:schemeClr val="tx1">
                  <a:lumMod val="75000"/>
                  <a:lumOff val="25000"/>
                </a:schemeClr>
              </a:solidFill>
              <a:latin typeface="Arimo" panose="020B0600070205080204" charset="0"/>
              <a:cs typeface="Arimo" panose="020B0600070205080204" charset="0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mo" panose="020B0600070205080204" charset="0"/>
                <a:cs typeface="Arimo" panose="020B0600070205080204" charset="0"/>
              </a:rPr>
              <a:t>・カラーの変更　：図形を選択し、「グラフィックス形式」の「グラフィックスの塗りつぶし」からお好みの色を選びます。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59996" y="1011458"/>
            <a:ext cx="17568866" cy="57602"/>
          </a:xfrm>
          <a:custGeom>
            <a:avLst/>
            <a:gdLst/>
            <a:ahLst/>
            <a:cxnLst/>
            <a:rect l="l" t="t" r="r" b="b"/>
            <a:pathLst>
              <a:path w="17568866" h="57602">
                <a:moveTo>
                  <a:pt x="0" y="0"/>
                </a:moveTo>
                <a:lnTo>
                  <a:pt x="17568866" y="0"/>
                </a:lnTo>
                <a:lnTo>
                  <a:pt x="17568866" y="57602"/>
                </a:lnTo>
                <a:lnTo>
                  <a:pt x="0" y="5760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Freeform 3"/>
          <p:cNvSpPr/>
          <p:nvPr/>
        </p:nvSpPr>
        <p:spPr>
          <a:xfrm>
            <a:off x="15802402" y="288000"/>
            <a:ext cx="2126450" cy="454250"/>
          </a:xfrm>
          <a:custGeom>
            <a:avLst/>
            <a:gdLst/>
            <a:ahLst/>
            <a:cxnLst/>
            <a:rect l="l" t="t" r="r" b="b"/>
            <a:pathLst>
              <a:path w="2126450" h="454250">
                <a:moveTo>
                  <a:pt x="0" y="0"/>
                </a:moveTo>
                <a:lnTo>
                  <a:pt x="2126450" y="0"/>
                </a:lnTo>
                <a:lnTo>
                  <a:pt x="2126450" y="454250"/>
                </a:lnTo>
                <a:lnTo>
                  <a:pt x="0" y="4542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4" b="-4"/>
            </a:stretch>
          </a:blipFill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754928"/>
              </p:ext>
            </p:extLst>
          </p:nvPr>
        </p:nvGraphicFramePr>
        <p:xfrm>
          <a:off x="-185052" y="1661414"/>
          <a:ext cx="10091052" cy="1371600"/>
        </p:xfrm>
        <a:graphic>
          <a:graphicData uri="http://schemas.openxmlformats.org/drawingml/2006/table">
            <a:tbl>
              <a:tblPr/>
              <a:tblGrid>
                <a:gridCol w="11263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64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pPr algn="l">
                        <a:lnSpc>
                          <a:spcPts val="7727"/>
                        </a:lnSpc>
                        <a:defRPr/>
                      </a:pPr>
                      <a:endParaRPr lang="en-US" sz="24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en-US" sz="2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1</a:t>
                      </a:r>
                      <a:r>
                        <a:rPr lang="ja-JP" altLang="en-US" sz="2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．</a:t>
                      </a:r>
                      <a:r>
                        <a:rPr lang="en-US" sz="2400" b="1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グループ化設定（初期設定ではグループ化されています</a:t>
                      </a:r>
                      <a:r>
                        <a:rPr lang="en-US" sz="2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）</a:t>
                      </a:r>
                    </a:p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ja-JP" altLang="en-US" sz="2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mo Bold" panose="020B0600070205080204" charset="0"/>
                          <a:cs typeface="Arimo Bold" panose="020B0600070205080204" charset="0"/>
                        </a:rPr>
                        <a:t>　　 自由に組み合わせて</a:t>
                      </a:r>
                      <a:r>
                        <a:rPr lang="en-US" altLang="ja-JP" sz="2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mo Bold" panose="020B0600070205080204" charset="0"/>
                          <a:ea typeface="Arimo Bold" panose="020B0600070205080204" charset="0"/>
                          <a:cs typeface="Arimo Bold" panose="020B0600070205080204" charset="0"/>
                        </a:rPr>
                        <a:t>1</a:t>
                      </a:r>
                      <a:r>
                        <a:rPr lang="ja-JP" altLang="en-US" sz="2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mo Bold" panose="020B0600070205080204" charset="0"/>
                          <a:cs typeface="Arimo Bold" panose="020B0600070205080204" charset="0"/>
                        </a:rPr>
                        <a:t>枚のアイコンとして作成します。</a:t>
                      </a:r>
                      <a:endParaRPr lang="en-US" sz="2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mo Bold" panose="020B0600070205080204" charset="0"/>
                        <a:ea typeface="Arimo Bold" panose="020B0600070205080204" charset="0"/>
                        <a:cs typeface="Arimo Bold" panose="020B0600070205080204" charset="0"/>
                        <a:sym typeface="Arimo Bold"/>
                      </a:endParaRPr>
                    </a:p>
                  </a:txBody>
                  <a:tcPr marL="0" marR="0" marT="0" marB="0" anchor="ctr">
                    <a:lnL w="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830512"/>
              </p:ext>
            </p:extLst>
          </p:nvPr>
        </p:nvGraphicFramePr>
        <p:xfrm>
          <a:off x="9601200" y="1472347"/>
          <a:ext cx="7667225" cy="1371600"/>
        </p:xfrm>
        <a:graphic>
          <a:graphicData uri="http://schemas.openxmlformats.org/drawingml/2006/table">
            <a:tbl>
              <a:tblPr/>
              <a:tblGrid>
                <a:gridCol w="1489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77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endParaRPr lang="en-US" sz="2400" dirty="0"/>
                    </a:p>
                  </a:txBody>
                  <a:tcPr marL="0" marR="0" marT="0" marB="0" anchor="ctr">
                    <a:lnL w="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en-US" sz="2400" b="1" dirty="0">
                          <a:solidFill>
                            <a:srgbClr val="333333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2</a:t>
                      </a:r>
                      <a:r>
                        <a:rPr lang="ja-JP" altLang="en-US" sz="2400" b="1" dirty="0">
                          <a:solidFill>
                            <a:srgbClr val="333333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．</a:t>
                      </a:r>
                      <a:r>
                        <a:rPr lang="en-US" sz="2400" b="1" dirty="0" err="1">
                          <a:solidFill>
                            <a:srgbClr val="333333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画像として保存する（pngで保存する</a:t>
                      </a:r>
                      <a:r>
                        <a:rPr lang="en-US" sz="2400" b="1" dirty="0">
                          <a:solidFill>
                            <a:srgbClr val="333333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）</a:t>
                      </a:r>
                    </a:p>
                  </a:txBody>
                  <a:tcPr marL="0" marR="0" marT="0" marB="0" anchor="ctr">
                    <a:lnL w="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Freeform 6"/>
          <p:cNvSpPr/>
          <p:nvPr/>
        </p:nvSpPr>
        <p:spPr>
          <a:xfrm>
            <a:off x="1752600" y="3033014"/>
            <a:ext cx="5981171" cy="5981171"/>
          </a:xfrm>
          <a:custGeom>
            <a:avLst/>
            <a:gdLst/>
            <a:ahLst/>
            <a:cxnLst/>
            <a:rect l="l" t="t" r="r" b="b"/>
            <a:pathLst>
              <a:path w="5981171" h="5981171">
                <a:moveTo>
                  <a:pt x="0" y="0"/>
                </a:moveTo>
                <a:lnTo>
                  <a:pt x="5981171" y="0"/>
                </a:lnTo>
                <a:lnTo>
                  <a:pt x="5981171" y="5981171"/>
                </a:lnTo>
                <a:lnTo>
                  <a:pt x="0" y="598117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19050" cap="sq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/>
          <a:lstStyle/>
          <a:p>
            <a:endParaRPr lang="ja-JP" altLang="en-US" dirty="0"/>
          </a:p>
        </p:txBody>
      </p:sp>
      <p:grpSp>
        <p:nvGrpSpPr>
          <p:cNvPr id="7" name="Group 7"/>
          <p:cNvGrpSpPr/>
          <p:nvPr/>
        </p:nvGrpSpPr>
        <p:grpSpPr>
          <a:xfrm>
            <a:off x="6019800" y="5676900"/>
            <a:ext cx="1524001" cy="346699"/>
            <a:chOff x="0" y="0"/>
            <a:chExt cx="481045" cy="10933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81045" cy="109337"/>
            </a:xfrm>
            <a:custGeom>
              <a:avLst/>
              <a:gdLst/>
              <a:ahLst/>
              <a:cxnLst/>
              <a:rect l="l" t="t" r="r" b="b"/>
              <a:pathLst>
                <a:path w="481045" h="109337">
                  <a:moveTo>
                    <a:pt x="54669" y="0"/>
                  </a:moveTo>
                  <a:lnTo>
                    <a:pt x="426376" y="0"/>
                  </a:lnTo>
                  <a:cubicBezTo>
                    <a:pt x="456569" y="0"/>
                    <a:pt x="481045" y="24476"/>
                    <a:pt x="481045" y="54669"/>
                  </a:cubicBezTo>
                  <a:lnTo>
                    <a:pt x="481045" y="54669"/>
                  </a:lnTo>
                  <a:cubicBezTo>
                    <a:pt x="481045" y="84861"/>
                    <a:pt x="456569" y="109337"/>
                    <a:pt x="426376" y="109337"/>
                  </a:cubicBezTo>
                  <a:lnTo>
                    <a:pt x="54669" y="109337"/>
                  </a:lnTo>
                  <a:cubicBezTo>
                    <a:pt x="24476" y="109337"/>
                    <a:pt x="0" y="84861"/>
                    <a:pt x="0" y="54669"/>
                  </a:cubicBezTo>
                  <a:lnTo>
                    <a:pt x="0" y="54669"/>
                  </a:lnTo>
                  <a:cubicBezTo>
                    <a:pt x="0" y="24476"/>
                    <a:pt x="24476" y="0"/>
                    <a:pt x="5466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rnd">
              <a:solidFill>
                <a:srgbClr val="FF0000"/>
              </a:solidFill>
              <a:prstDash val="solid"/>
              <a:rou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481045" cy="15696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40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11796472" y="3033013"/>
            <a:ext cx="4738928" cy="5981171"/>
          </a:xfrm>
          <a:custGeom>
            <a:avLst/>
            <a:gdLst/>
            <a:ahLst/>
            <a:cxnLst/>
            <a:rect l="l" t="t" r="r" b="b"/>
            <a:pathLst>
              <a:path w="4738928" h="5981171">
                <a:moveTo>
                  <a:pt x="0" y="0"/>
                </a:moveTo>
                <a:lnTo>
                  <a:pt x="4738928" y="0"/>
                </a:lnTo>
                <a:lnTo>
                  <a:pt x="4738928" y="5981171"/>
                </a:lnTo>
                <a:lnTo>
                  <a:pt x="0" y="598117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19050" cap="sq">
            <a:solidFill>
              <a:schemeClr val="bg1">
                <a:lumMod val="65000"/>
              </a:schemeClr>
            </a:solidFill>
            <a:prstDash val="solid"/>
            <a:miter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" name="TextBox 11"/>
          <p:cNvSpPr txBox="1"/>
          <p:nvPr/>
        </p:nvSpPr>
        <p:spPr>
          <a:xfrm>
            <a:off x="356450" y="9792425"/>
            <a:ext cx="8818575" cy="42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79"/>
              </a:lnSpc>
            </a:pPr>
            <a:r>
              <a:rPr lang="en-US" sz="1399">
                <a:solidFill>
                  <a:srgbClr val="777777"/>
                </a:solidFill>
                <a:latin typeface="Arimo"/>
                <a:ea typeface="Arimo"/>
                <a:cs typeface="Arimo"/>
                <a:sym typeface="Arimo"/>
              </a:rPr>
              <a:t>©Cloud CIRCUS Inc, All Rights Reserved. | CONFIDENTIAL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56450" y="278475"/>
            <a:ext cx="17216775" cy="416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55"/>
              </a:lnSpc>
            </a:pPr>
            <a:r>
              <a:rPr lang="en-US" sz="2879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mo Bold"/>
                <a:ea typeface="Arimo Bold"/>
                <a:cs typeface="Arimo Bold"/>
                <a:sym typeface="Arimo Bold"/>
              </a:rPr>
              <a:t>各画像の保存方法</a:t>
            </a:r>
            <a:endParaRPr lang="en-US" sz="2879" b="1" dirty="0">
              <a:solidFill>
                <a:schemeClr val="tx1">
                  <a:lumMod val="85000"/>
                  <a:lumOff val="15000"/>
                </a:schemeClr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7036341" y="9370234"/>
            <a:ext cx="911550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400"/>
              </a:lnSpc>
            </a:pPr>
            <a:r>
              <a:rPr lang="en-US" sz="2000" dirty="0">
                <a:solidFill>
                  <a:srgbClr val="595959"/>
                </a:solidFill>
                <a:latin typeface="Arial MT Pro"/>
                <a:ea typeface="Arial MT Pro"/>
                <a:cs typeface="Arial MT Pro"/>
                <a:sym typeface="Arial MT Pro"/>
              </a:rPr>
              <a:t>‹2›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12552673" y="7190272"/>
            <a:ext cx="1826467" cy="462573"/>
            <a:chOff x="0" y="-47625"/>
            <a:chExt cx="481045" cy="156962"/>
          </a:xfrm>
        </p:grpSpPr>
        <p:sp>
          <p:nvSpPr>
            <p:cNvPr id="15" name="Freeform 15"/>
            <p:cNvSpPr/>
            <p:nvPr/>
          </p:nvSpPr>
          <p:spPr>
            <a:xfrm>
              <a:off x="45492" y="0"/>
              <a:ext cx="401383" cy="109337"/>
            </a:xfrm>
            <a:custGeom>
              <a:avLst/>
              <a:gdLst/>
              <a:ahLst/>
              <a:cxnLst/>
              <a:rect l="l" t="t" r="r" b="b"/>
              <a:pathLst>
                <a:path w="481045" h="109337">
                  <a:moveTo>
                    <a:pt x="54669" y="0"/>
                  </a:moveTo>
                  <a:lnTo>
                    <a:pt x="426376" y="0"/>
                  </a:lnTo>
                  <a:cubicBezTo>
                    <a:pt x="456569" y="0"/>
                    <a:pt x="481045" y="24476"/>
                    <a:pt x="481045" y="54669"/>
                  </a:cubicBezTo>
                  <a:lnTo>
                    <a:pt x="481045" y="54669"/>
                  </a:lnTo>
                  <a:cubicBezTo>
                    <a:pt x="481045" y="84861"/>
                    <a:pt x="456569" y="109337"/>
                    <a:pt x="426376" y="109337"/>
                  </a:cubicBezTo>
                  <a:lnTo>
                    <a:pt x="54669" y="109337"/>
                  </a:lnTo>
                  <a:cubicBezTo>
                    <a:pt x="24476" y="109337"/>
                    <a:pt x="0" y="84861"/>
                    <a:pt x="0" y="54669"/>
                  </a:cubicBezTo>
                  <a:lnTo>
                    <a:pt x="0" y="54669"/>
                  </a:lnTo>
                  <a:cubicBezTo>
                    <a:pt x="0" y="24476"/>
                    <a:pt x="24476" y="0"/>
                    <a:pt x="5466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57150" cap="rnd">
              <a:solidFill>
                <a:srgbClr val="FF0000"/>
              </a:solidFill>
              <a:prstDash val="solid"/>
              <a:rou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481045" cy="15696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40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59996" y="1011458"/>
            <a:ext cx="17568866" cy="57602"/>
          </a:xfrm>
          <a:custGeom>
            <a:avLst/>
            <a:gdLst/>
            <a:ahLst/>
            <a:cxnLst/>
            <a:rect l="l" t="t" r="r" b="b"/>
            <a:pathLst>
              <a:path w="17568866" h="57602">
                <a:moveTo>
                  <a:pt x="0" y="0"/>
                </a:moveTo>
                <a:lnTo>
                  <a:pt x="17568866" y="0"/>
                </a:lnTo>
                <a:lnTo>
                  <a:pt x="17568866" y="57602"/>
                </a:lnTo>
                <a:lnTo>
                  <a:pt x="0" y="5760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Freeform 3"/>
          <p:cNvSpPr/>
          <p:nvPr/>
        </p:nvSpPr>
        <p:spPr>
          <a:xfrm>
            <a:off x="15802402" y="288000"/>
            <a:ext cx="2126450" cy="454250"/>
          </a:xfrm>
          <a:custGeom>
            <a:avLst/>
            <a:gdLst/>
            <a:ahLst/>
            <a:cxnLst/>
            <a:rect l="l" t="t" r="r" b="b"/>
            <a:pathLst>
              <a:path w="2126450" h="454250">
                <a:moveTo>
                  <a:pt x="0" y="0"/>
                </a:moveTo>
                <a:lnTo>
                  <a:pt x="2126450" y="0"/>
                </a:lnTo>
                <a:lnTo>
                  <a:pt x="2126450" y="454250"/>
                </a:lnTo>
                <a:lnTo>
                  <a:pt x="0" y="4542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4" b="-4"/>
            </a:stretch>
          </a:blipFill>
        </p:spPr>
        <p:txBody>
          <a:bodyPr/>
          <a:lstStyle/>
          <a:p>
            <a:endParaRPr lang="ja-JP" altLang="en-US"/>
          </a:p>
        </p:txBody>
      </p:sp>
      <p:grpSp>
        <p:nvGrpSpPr>
          <p:cNvPr id="4" name="Group 4"/>
          <p:cNvGrpSpPr/>
          <p:nvPr/>
        </p:nvGrpSpPr>
        <p:grpSpPr>
          <a:xfrm>
            <a:off x="2951553" y="1564735"/>
            <a:ext cx="5440533" cy="3821974"/>
            <a:chOff x="0" y="0"/>
            <a:chExt cx="7254044" cy="509596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7254044" cy="5095966"/>
            </a:xfrm>
            <a:custGeom>
              <a:avLst/>
              <a:gdLst/>
              <a:ahLst/>
              <a:cxnLst/>
              <a:rect l="l" t="t" r="r" b="b"/>
              <a:pathLst>
                <a:path w="7254044" h="5095966">
                  <a:moveTo>
                    <a:pt x="0" y="0"/>
                  </a:moveTo>
                  <a:lnTo>
                    <a:pt x="7254044" y="0"/>
                  </a:lnTo>
                  <a:lnTo>
                    <a:pt x="7254044" y="5095966"/>
                  </a:lnTo>
                  <a:lnTo>
                    <a:pt x="0" y="509596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" name="Freeform 6"/>
            <p:cNvSpPr/>
            <p:nvPr/>
          </p:nvSpPr>
          <p:spPr>
            <a:xfrm>
              <a:off x="1563893" y="1949676"/>
              <a:ext cx="4126258" cy="1196615"/>
            </a:xfrm>
            <a:custGeom>
              <a:avLst/>
              <a:gdLst/>
              <a:ahLst/>
              <a:cxnLst/>
              <a:rect l="l" t="t" r="r" b="b"/>
              <a:pathLst>
                <a:path w="4126258" h="1196615">
                  <a:moveTo>
                    <a:pt x="0" y="0"/>
                  </a:moveTo>
                  <a:lnTo>
                    <a:pt x="4126258" y="0"/>
                  </a:lnTo>
                  <a:lnTo>
                    <a:pt x="4126258" y="1196614"/>
                  </a:lnTo>
                  <a:lnTo>
                    <a:pt x="0" y="11966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912989" y="2069856"/>
              <a:ext cx="3428063" cy="66214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4354"/>
                </a:lnSpc>
                <a:spcBef>
                  <a:spcPct val="0"/>
                </a:spcBef>
              </a:pPr>
              <a:r>
                <a:rPr lang="en-US" sz="2400" b="1" dirty="0" err="1">
                  <a:solidFill>
                    <a:srgbClr val="FFFFFF"/>
                  </a:solidFill>
                  <a:latin typeface="Noto Sans JP Bold"/>
                  <a:ea typeface="Noto Sans JP Bold"/>
                  <a:cs typeface="Noto Sans JP Bold"/>
                  <a:sym typeface="Noto Sans JP Bold"/>
                </a:rPr>
                <a:t>詳細はこちら</a:t>
              </a:r>
              <a:endParaRPr lang="en-US" sz="2400" b="1" dirty="0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1395910" y="4673933"/>
            <a:ext cx="5684308" cy="1648449"/>
            <a:chOff x="0" y="0"/>
            <a:chExt cx="7579077" cy="219793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7579077" cy="2197932"/>
            </a:xfrm>
            <a:custGeom>
              <a:avLst/>
              <a:gdLst/>
              <a:ahLst/>
              <a:cxnLst/>
              <a:rect l="l" t="t" r="r" b="b"/>
              <a:pathLst>
                <a:path w="7579077" h="2197932">
                  <a:moveTo>
                    <a:pt x="0" y="0"/>
                  </a:moveTo>
                  <a:lnTo>
                    <a:pt x="7579077" y="0"/>
                  </a:lnTo>
                  <a:lnTo>
                    <a:pt x="7579077" y="2197932"/>
                  </a:lnTo>
                  <a:lnTo>
                    <a:pt x="0" y="21979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303173" y="447396"/>
              <a:ext cx="6972730" cy="8486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607"/>
                </a:lnSpc>
                <a:spcBef>
                  <a:spcPct val="0"/>
                </a:spcBef>
              </a:pPr>
              <a:r>
                <a:rPr lang="en-US" sz="3200" b="1" dirty="0" err="1">
                  <a:solidFill>
                    <a:srgbClr val="FFFFFF"/>
                  </a:solidFill>
                  <a:latin typeface="Noto Sans JP Bold"/>
                  <a:ea typeface="Noto Sans JP Bold"/>
                  <a:cs typeface="Noto Sans JP Bold"/>
                  <a:sym typeface="Noto Sans JP Bold"/>
                </a:rPr>
                <a:t>お問い合わせはこちら</a:t>
              </a:r>
              <a:endParaRPr lang="en-US" sz="3200" b="1" dirty="0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1404369" y="6657929"/>
            <a:ext cx="6138376" cy="1942072"/>
            <a:chOff x="0" y="0"/>
            <a:chExt cx="8184502" cy="2589429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7579077" cy="2197932"/>
            </a:xfrm>
            <a:custGeom>
              <a:avLst/>
              <a:gdLst/>
              <a:ahLst/>
              <a:cxnLst/>
              <a:rect l="l" t="t" r="r" b="b"/>
              <a:pathLst>
                <a:path w="7579077" h="2197932">
                  <a:moveTo>
                    <a:pt x="0" y="0"/>
                  </a:moveTo>
                  <a:lnTo>
                    <a:pt x="7579077" y="0"/>
                  </a:lnTo>
                  <a:lnTo>
                    <a:pt x="7579077" y="2197932"/>
                  </a:lnTo>
                  <a:lnTo>
                    <a:pt x="0" y="21979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303173" y="447396"/>
              <a:ext cx="6972731" cy="8827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607"/>
                </a:lnSpc>
                <a:spcBef>
                  <a:spcPct val="0"/>
                </a:spcBef>
              </a:pPr>
              <a:r>
                <a:rPr lang="en-US" sz="3600" b="1" dirty="0" err="1">
                  <a:solidFill>
                    <a:srgbClr val="FFFFFF"/>
                  </a:solidFill>
                  <a:latin typeface="Noto Sans JP Bold"/>
                  <a:ea typeface="Noto Sans JP Bold"/>
                  <a:cs typeface="Noto Sans JP Bold"/>
                  <a:sym typeface="Noto Sans JP Bold"/>
                </a:rPr>
                <a:t>会員登録はこちら</a:t>
              </a:r>
              <a:endParaRPr lang="en-US" sz="3600" b="1" dirty="0">
                <a:solidFill>
                  <a:srgbClr val="FFFFFF"/>
                </a:solidFill>
                <a:latin typeface="Noto Sans JP Bold"/>
                <a:ea typeface="Noto Sans JP Bold"/>
                <a:cs typeface="Noto Sans JP Bold"/>
                <a:sym typeface="Noto Sans JP Bold"/>
              </a:endParaRPr>
            </a:p>
          </p:txBody>
        </p:sp>
        <p:sp>
          <p:nvSpPr>
            <p:cNvPr id="14" name="Freeform 14"/>
            <p:cNvSpPr/>
            <p:nvPr/>
          </p:nvSpPr>
          <p:spPr>
            <a:xfrm>
              <a:off x="6450594" y="769053"/>
              <a:ext cx="1733908" cy="1820376"/>
            </a:xfrm>
            <a:custGeom>
              <a:avLst/>
              <a:gdLst/>
              <a:ahLst/>
              <a:cxnLst/>
              <a:rect l="l" t="t" r="r" b="b"/>
              <a:pathLst>
                <a:path w="1733908" h="1820376">
                  <a:moveTo>
                    <a:pt x="0" y="0"/>
                  </a:moveTo>
                  <a:lnTo>
                    <a:pt x="1733908" y="0"/>
                  </a:lnTo>
                  <a:lnTo>
                    <a:pt x="1733908" y="1820376"/>
                  </a:lnTo>
                  <a:lnTo>
                    <a:pt x="0" y="18203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15" name="Freeform 15"/>
          <p:cNvSpPr/>
          <p:nvPr/>
        </p:nvSpPr>
        <p:spPr>
          <a:xfrm>
            <a:off x="822660" y="5801650"/>
            <a:ext cx="4908753" cy="3387093"/>
          </a:xfrm>
          <a:custGeom>
            <a:avLst/>
            <a:gdLst/>
            <a:ahLst/>
            <a:cxnLst/>
            <a:rect l="l" t="t" r="r" b="b"/>
            <a:pathLst>
              <a:path w="5352036" h="3759805">
                <a:moveTo>
                  <a:pt x="0" y="0"/>
                </a:moveTo>
                <a:lnTo>
                  <a:pt x="5352037" y="0"/>
                </a:lnTo>
                <a:lnTo>
                  <a:pt x="5352037" y="3759806"/>
                </a:lnTo>
                <a:lnTo>
                  <a:pt x="0" y="375980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grpSp>
        <p:nvGrpSpPr>
          <p:cNvPr id="16" name="Group 16"/>
          <p:cNvGrpSpPr/>
          <p:nvPr/>
        </p:nvGrpSpPr>
        <p:grpSpPr>
          <a:xfrm>
            <a:off x="10759625" y="2410677"/>
            <a:ext cx="6754183" cy="2228881"/>
            <a:chOff x="0" y="0"/>
            <a:chExt cx="9005578" cy="2971841"/>
          </a:xfrm>
        </p:grpSpPr>
        <p:sp>
          <p:nvSpPr>
            <p:cNvPr id="17" name="TextBox 17"/>
            <p:cNvSpPr txBox="1"/>
            <p:nvPr/>
          </p:nvSpPr>
          <p:spPr>
            <a:xfrm>
              <a:off x="851392" y="611904"/>
              <a:ext cx="7333110" cy="88084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581"/>
                </a:lnSpc>
                <a:spcBef>
                  <a:spcPct val="0"/>
                </a:spcBef>
              </a:pPr>
              <a:r>
                <a:rPr lang="en-US" sz="3986" b="1" dirty="0" err="1">
                  <a:solidFill>
                    <a:srgbClr val="000000"/>
                  </a:solidFill>
                  <a:latin typeface="Noto Sans JP Bold"/>
                  <a:ea typeface="Noto Sans JP Bold"/>
                  <a:cs typeface="Noto Sans JP Bold"/>
                  <a:sym typeface="Noto Sans JP Bold"/>
                </a:rPr>
                <a:t>お問い合わせはこちら</a:t>
              </a:r>
              <a:endParaRPr lang="en-US" sz="3986" b="1" dirty="0">
                <a:solidFill>
                  <a:srgbClr val="000000"/>
                </a:solidFill>
                <a:latin typeface="Noto Sans JP Bold"/>
                <a:ea typeface="Noto Sans JP Bold"/>
                <a:cs typeface="Noto Sans JP Bold"/>
                <a:sym typeface="Noto Sans JP Bold"/>
              </a:endParaRPr>
            </a:p>
          </p:txBody>
        </p:sp>
        <p:sp>
          <p:nvSpPr>
            <p:cNvPr id="18" name="Freeform 18"/>
            <p:cNvSpPr/>
            <p:nvPr/>
          </p:nvSpPr>
          <p:spPr>
            <a:xfrm>
              <a:off x="0" y="0"/>
              <a:ext cx="9005578" cy="2971841"/>
            </a:xfrm>
            <a:custGeom>
              <a:avLst/>
              <a:gdLst/>
              <a:ahLst/>
              <a:cxnLst/>
              <a:rect l="l" t="t" r="r" b="b"/>
              <a:pathLst>
                <a:path w="9005578" h="2971841">
                  <a:moveTo>
                    <a:pt x="0" y="0"/>
                  </a:moveTo>
                  <a:lnTo>
                    <a:pt x="9005578" y="0"/>
                  </a:lnTo>
                  <a:lnTo>
                    <a:pt x="9005578" y="2971841"/>
                  </a:lnTo>
                  <a:lnTo>
                    <a:pt x="0" y="29718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356450" y="9792425"/>
            <a:ext cx="8818575" cy="42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79"/>
              </a:lnSpc>
            </a:pPr>
            <a:r>
              <a:rPr lang="en-US" sz="1399">
                <a:solidFill>
                  <a:srgbClr val="777777"/>
                </a:solidFill>
                <a:latin typeface="Arimo"/>
                <a:ea typeface="Arimo"/>
                <a:cs typeface="Arimo"/>
                <a:sym typeface="Arimo"/>
              </a:rPr>
              <a:t>©Cloud CIRCUS Inc, All Rights Reserved. | CONFIDENTIAL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56450" y="278475"/>
            <a:ext cx="17216775" cy="416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55"/>
              </a:lnSpc>
            </a:pPr>
            <a:r>
              <a:rPr lang="ja-JP" altLang="en-US" sz="2879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mo Bold"/>
                <a:ea typeface="Arimo Bold"/>
                <a:cs typeface="Arimo Bold"/>
                <a:sym typeface="Arimo Bold"/>
              </a:rPr>
              <a:t>アイコン 素材</a:t>
            </a:r>
            <a:r>
              <a:rPr lang="en-US" sz="2879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mo Bold"/>
                <a:ea typeface="Arimo Bold"/>
                <a:cs typeface="Arimo Bold"/>
                <a:sym typeface="Arimo Bold"/>
              </a:rPr>
              <a:t>一覧</a:t>
            </a:r>
            <a:endParaRPr lang="en-US" sz="2879" b="1" dirty="0">
              <a:solidFill>
                <a:schemeClr val="tx1">
                  <a:lumMod val="85000"/>
                  <a:lumOff val="15000"/>
                </a:schemeClr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7036341" y="9370234"/>
            <a:ext cx="911550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400"/>
              </a:lnSpc>
            </a:pPr>
            <a:r>
              <a:rPr lang="en-US" sz="2000" dirty="0">
                <a:solidFill>
                  <a:srgbClr val="595959"/>
                </a:solidFill>
                <a:latin typeface="Arial MT Pro"/>
                <a:ea typeface="Arial MT Pro"/>
                <a:cs typeface="Arial MT Pro"/>
                <a:sym typeface="Arial MT Pro"/>
              </a:rPr>
              <a:t>‹3›</a:t>
            </a: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0353EEC7-406D-1F06-E7C2-6BA5F90778BA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alphaModFix amt="99000"/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artisticChalkSketch trans="1000"/>
                    </a14:imgEffect>
                    <a14:imgEffect>
                      <a14:colorTemperature colorTemp="6200"/>
                    </a14:imgEffect>
                    <a14:imgEffect>
                      <a14:brightnessContrast bright="5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639" y="5690369"/>
            <a:ext cx="5400364" cy="3609653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145</Words>
  <Application>Microsoft Office PowerPoint</Application>
  <PresentationFormat>ユーザー設定</PresentationFormat>
  <Paragraphs>22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1" baseType="lpstr">
      <vt:lpstr>Arimo Bold</vt:lpstr>
      <vt:lpstr>游ゴシック</vt:lpstr>
      <vt:lpstr>Arial MT Pro</vt:lpstr>
      <vt:lpstr>Calibri</vt:lpstr>
      <vt:lpstr>Noto Sans JP Bold</vt:lpstr>
      <vt:lpstr>Arial</vt:lpstr>
      <vt:lpstr>Arimo</vt:lpstr>
      <vt:lpstr>Office Theme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ABOブックカスタマイズ用デフォルト画像</dc:title>
  <cp:lastModifiedBy>豊田 千裕</cp:lastModifiedBy>
  <cp:revision>4</cp:revision>
  <dcterms:created xsi:type="dcterms:W3CDTF">2006-08-16T00:00:00Z</dcterms:created>
  <dcterms:modified xsi:type="dcterms:W3CDTF">2026-01-06T09:10:49Z</dcterms:modified>
  <dc:identifier>DAG4ADwkwf4</dc:identifier>
</cp:coreProperties>
</file>